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0161"/>
  </p:normalViewPr>
  <p:slideViewPr>
    <p:cSldViewPr snapToGrid="0" snapToObjects="1">
      <p:cViewPr>
        <p:scale>
          <a:sx n="126" d="100"/>
          <a:sy n="126" d="100"/>
        </p:scale>
        <p:origin x="5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6F548-5044-BC4E-846C-064DB0A77155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02A9F-3F79-D14F-9C55-4AB5178C8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2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Aggregation of telecommunications, weather, news, social networks and electricity data from the city of Milan and the Province of Trentino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Released to the research teams under the Open Database License (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ODbL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and is maintained by Harvard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Dataverse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02A9F-3F79-D14F-9C55-4AB5178C81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time a user engages a telecommunication interaction, a Radio Base Station (RBS) is assigned by the operator and delivers the communication through the network. Then, a new CDR is created recording the time of the interaction and the RBS which handled it.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Received SMS a CDR is generated each time a user receives an SMS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Sent SMS a CDR is generated each time a user sends an SMS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Incoming Call a CDR is generated each time a user receives a call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Outgoing Call a CDR is generated each time a user issues a call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Internet a CDR is generated each time a user starts an Internet connection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 is a constant defined by Telecom Italia, which hides the true number of calls, SMS and connections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02A9F-3F79-D14F-9C55-4AB5178C81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8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E559-3F6C-9C40-B1E1-1A5F6177D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A714F-4400-934C-9470-3F118EEBD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13682-A4CD-3F46-A603-11B862B7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79427-23A6-B249-8B02-E806B124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617F8-0028-AB4A-BBAA-18FD0652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9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FE976-C9D5-3148-9996-1FBC6F4D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324FF-D4FC-584A-8EC2-AE4E6FAF3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5AFCF-7F7C-B14E-BDCE-C4190AA3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FEA8F-92E7-CA4F-93CB-2AFCC1CA6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3FC66-5486-CE41-A9D9-89A212FC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5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E8286-9A03-3D47-AEA6-B6412232D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4080C-BE84-984C-AC8F-4C47C0635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3C02-1C82-AC4C-B08F-EEA6D5CA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45BB5-D08F-C54A-8CBC-17E542E3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B1D6-1941-A847-81E5-B4A06400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518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A89C-F9B1-384F-B97A-13CD4958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057AB-AEE8-464E-AF4B-8DE8F28FF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865F0-3E65-1E4B-85E2-67DF0B04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481E5-4118-D141-A42F-C99D32D7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3C6CA-3696-0A44-A54E-5EE7089A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3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014C-B37B-5D4E-BBD6-8D74BC94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19292-EA7D-A04D-B282-B66BE330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C5091-ACCD-7648-AFC0-006B0306E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53C6C-9AB7-C744-AFE8-7F64CA2B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6EFF5-EE34-9843-80AC-C4C310A44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6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C767-7768-B74D-98E3-2440C6A4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B72A0-7E38-B647-A9E8-2A64C2593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AE181-D0FC-B446-9095-7E701F67B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19FD1-590F-644E-A7EC-594BBC6D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38DC9-DB0E-7943-ACDE-46263651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883EC-08CB-B347-87DA-C0F3B3E67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85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EF14-5214-B74B-AA72-A72F8C613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36CFF-E59E-DA47-BAD2-16AA5E8E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95632-309C-A045-9BEF-BFCCE268F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60669-3F3E-0C4B-A119-79197FB22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57DD6-01DD-6F4F-8A77-00B32964A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FE263-A9F8-1044-A637-3C2215CE8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878EB-EC8A-9A45-B0A1-1FA27B10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1F4D1-E1E1-3D4C-9314-716B7DA4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FB6F-3554-E748-8BDA-6371FDCA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B5F4A-174A-3841-9D0D-68A4C721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57ACD5-FB92-F04A-A9AF-1E6876E9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D0574-D535-4342-947A-63D15390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3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DA34A-8E9C-6C41-ABF2-4EAA5330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84069-2C0E-434C-B948-33FEB052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CFFCF-3180-DD41-8E7A-0BFF3FBD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45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EDFA-A389-3D4F-B73B-1035B4F4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A39E2-D98B-4546-874E-8B9E44628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7DC02-01BC-6542-9205-C7930C82B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E8C67-773C-024F-9488-D2346378C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EEFEE-60A6-B64E-A5D3-B1204701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F95F2-0FA4-8444-AB98-6B0C13EE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3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20C63-B370-1249-86CE-DF1C34F5F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3AE52C-823E-5E44-A13A-B157BF970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41ECC-883E-D742-A0E2-64D83117A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D185-A628-EC4F-AAC7-8E863028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0C1A7-94CC-8848-AB34-D8874B2C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A6CF9-D646-A247-BE94-93227C57D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6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417C8-98BF-CC45-B514-1735601F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C9E0A-E324-EF40-ACC2-2EB05F0C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A1BDE-969A-9242-9D91-AE0969EBD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BF9E3-3B25-494A-B03F-397DB31C6E81}" type="datetimeFigureOut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D1F33-FF93-5743-A02A-C5845CA09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491C9-31FD-6A4F-A8D3-B947FAA47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65F54-6265-2448-B043-E42960444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cikit-learn.org/stable/modules/generated/sklearn.cluster.KMean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910/DVN/EGZHF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data.2015.5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7910/DVN/QJWLF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5900-B6C2-6248-A8F0-832401235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 of Telecommunication CDRs in a Time Series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36A6E-F55F-234F-901E-AAFAE0DD4F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Analysis, Clustering &amp; Forecasting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76664-B277-2242-85D7-32DBD88F517C}"/>
              </a:ext>
            </a:extLst>
          </p:cNvPr>
          <p:cNvSpPr txBox="1"/>
          <p:nvPr/>
        </p:nvSpPr>
        <p:spPr>
          <a:xfrm>
            <a:off x="8753582" y="4703544"/>
            <a:ext cx="2866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" pitchFamily="2" charset="77"/>
                <a:cs typeface="Apple Chancery" panose="03020702040506060504" pitchFamily="66" charset="-79"/>
              </a:rPr>
              <a:t>By,</a:t>
            </a:r>
          </a:p>
          <a:p>
            <a:r>
              <a:rPr lang="en-US" dirty="0">
                <a:latin typeface="Bradley Hand" pitchFamily="2" charset="77"/>
                <a:cs typeface="Apple Chancery" panose="03020702040506060504" pitchFamily="66" charset="-79"/>
              </a:rPr>
              <a:t>Aruna Subbiah</a:t>
            </a:r>
          </a:p>
        </p:txBody>
      </p:sp>
    </p:spTree>
    <p:extLst>
      <p:ext uri="{BB962C8B-B14F-4D97-AF65-F5344CB8AC3E}">
        <p14:creationId xmlns:p14="http://schemas.microsoft.com/office/powerpoint/2010/main" val="3614577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8F77-81F0-0B45-ADB0-58669BD9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45"/>
            <a:ext cx="10515600" cy="1567541"/>
          </a:xfrm>
        </p:spPr>
        <p:txBody>
          <a:bodyPr>
            <a:no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 pattern in different regions 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4459 - Bocconi, one of the most famous Universities in Milan 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4456 - Navigli, one of the most famous nightlife places in Milan 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5060 - Duomo, the city center of Milan 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5646 - Fiera, residential neighborhood of Milan</a:t>
            </a:r>
            <a:b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BCE31-2107-634D-9C9B-7406D54A9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9187"/>
            <a:ext cx="5181600" cy="4267775"/>
          </a:xfrm>
        </p:spPr>
        <p:txBody>
          <a:bodyPr/>
          <a:lstStyle/>
          <a:p>
            <a:r>
              <a:rPr lang="en-US" dirty="0"/>
              <a:t>Daily Activity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137F9-8DF5-A243-970F-E0AED12A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567544"/>
            <a:ext cx="5252774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6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volumes of incoming SMS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 volume generated,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Duomo [city center] &gt; Bocconi [university] &gt; Navigli [nightlife] &gt; Fiera [residential]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seasonality in SMS &amp; Call activities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Navigli &amp; Fiera, no seasonality in Internet activity [IoT?? Or people mobility?]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5375EB9-D42F-4646-BE20-6CA95159D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173" y="471487"/>
            <a:ext cx="5777803" cy="596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5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Hourly Activity Plots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SMS &amp; Call Activity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 activities during the weekends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Fiera &amp; Navigli regions are very active from 7am till 10pm on all days</a:t>
            </a: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Navigli, Duomo &amp; Fiera shows a bright region on Wednesday 12am</a:t>
            </a:r>
            <a:r>
              <a:rPr lang="en-US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[New Year Eve??]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Bocconi and Duomo shows distinct dark and bright regions, may be due to people’s mobility pattern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1BEAE-9F24-B042-81D6-44396D50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672" y="3295720"/>
            <a:ext cx="5255288" cy="3562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A7235-C230-6549-8043-A94E31099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672" y="228600"/>
            <a:ext cx="5255288" cy="29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1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 Activity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Navigli &amp; Fiera has internet activities almost all through the night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Bocconi shows some sparse activity after midnight on weekends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Duomo, city center although has the highest internet volumes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8am – 10pm on weekdays and 10am to 10pm on weekends</a:t>
            </a:r>
            <a:r>
              <a:rPr lang="en-US" dirty="0">
                <a:effectLst/>
              </a:rPr>
              <a:t> 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40FF8-AD38-C545-A428-7239D49508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86529" y="753627"/>
            <a:ext cx="5665682" cy="306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61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 of Week Plots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SMS &amp; Call Activity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Bocconi has outliers on Friday &amp; Saturday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Least volumes of SMS &amp; Calls on Sunday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9D1F94-4232-2A49-B795-DC6537EA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545" y="228600"/>
            <a:ext cx="5747657" cy="3072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152253-1C7A-0D43-B78B-1C3EDEBA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544" y="3557116"/>
            <a:ext cx="5747656" cy="310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7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B67DA-4C17-7A48-BB41-8F23DBC88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472273"/>
            <a:ext cx="4154242" cy="5968719"/>
          </a:xfrm>
        </p:spPr>
        <p:txBody>
          <a:bodyPr/>
          <a:lstStyle/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 Activity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</a:rPr>
              <a:t>Steady volume of Internet in Navigli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Outliers on Friday &amp; Saturday in Bocconi</a:t>
            </a:r>
          </a:p>
          <a:p>
            <a:pPr marL="285750" indent="-285750">
              <a:buFontTx/>
              <a:buChar char="-"/>
            </a:pPr>
            <a:r>
              <a:rPr lang="en-US" dirty="0">
                <a:effectLst/>
              </a:rPr>
              <a:t>Both Duomo &amp; Bocconi have utili</a:t>
            </a:r>
            <a:r>
              <a:rPr lang="en-US" dirty="0"/>
              <a:t>zed high volumes of Internet</a:t>
            </a:r>
            <a:endParaRPr lang="en-US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E8093-DD28-CC4C-BF47-997DEF95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21" y="723482"/>
            <a:ext cx="5586884" cy="33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2340-C251-F648-96D6-EDC54ACC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72583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73E6-FEF4-2740-83E2-573D8992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900"/>
            <a:ext cx="10515600" cy="5235190"/>
          </a:xfrm>
        </p:spPr>
        <p:txBody>
          <a:bodyPr>
            <a:normAutofit/>
          </a:bodyPr>
          <a:lstStyle/>
          <a:p>
            <a:r>
              <a:rPr lang="en-US" dirty="0"/>
              <a:t>Feature Engineering is extracting more information from the existing data</a:t>
            </a:r>
            <a:endParaRPr lang="en-US" sz="2400" dirty="0"/>
          </a:p>
          <a:p>
            <a:pPr marL="0" indent="0">
              <a:buNone/>
            </a:pP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C552-F3FA-5741-81E0-06F5C3E7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373" y="2113016"/>
            <a:ext cx="7073900" cy="43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10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2340-C251-F648-96D6-EDC54ACC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3"/>
            <a:ext cx="10515600" cy="97704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Modeling: 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73E6-FEF4-2740-83E2-573D89929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495"/>
            <a:ext cx="10515600" cy="4619468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sklearn.cluster.KMeans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aims to choose centroids that minimize the inertia, or within-cluster sum-of-squares criterion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clusters to be specified</a:t>
            </a: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https://scikit-learn.org/stable/modules/generated/sklearn.cluster.KMeans.html</a:t>
            </a:r>
            <a:endParaRPr lang="en-US" sz="11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4533C-64A7-A14F-8361-1434354FD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92" y="1933540"/>
            <a:ext cx="2286000" cy="11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5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6747-D41B-C44B-9B6F-90339E75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Optimal K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7CBCA-5DAD-8441-A667-5C9A49712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75174"/>
            <a:ext cx="3932237" cy="4793814"/>
          </a:xfrm>
        </p:spPr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Elbow Method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Smooth Elbow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= 6 or K =7 after which curve plateaus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Kneed Package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 inspection can be tricky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Mathematically computes the Elbow point 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 = 6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A9108-263B-A346-849B-A0D6F075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377" y="722312"/>
            <a:ext cx="4891122" cy="2803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5B848-6C63-C746-A1C1-D4FDF3AD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15" y="3516921"/>
            <a:ext cx="5245240" cy="29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1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7CBCA-5DAD-8441-A667-5C9A49712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75174"/>
            <a:ext cx="3932237" cy="4793814"/>
          </a:xfrm>
        </p:spPr>
        <p:txBody>
          <a:bodyPr/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Silhouette coefficient plot</a:t>
            </a:r>
          </a:p>
          <a:p>
            <a:pPr marL="285750" indent="-285750">
              <a:buFontTx/>
              <a:buChar char="-"/>
            </a:pPr>
            <a:r>
              <a:rPr lang="en-US" dirty="0"/>
              <a:t>a measure of how close each point in one cluster is to points in the neighboring clusters</a:t>
            </a:r>
            <a:r>
              <a:rPr lang="en-US" dirty="0">
                <a:effectLst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+1 , sample is far away from the neighboring clusters. </a:t>
            </a:r>
          </a:p>
          <a:p>
            <a:pPr marL="285750" indent="-285750">
              <a:buFontTx/>
              <a:buChar char="-"/>
            </a:pPr>
            <a:r>
              <a:rPr lang="en-US" dirty="0"/>
              <a:t>0 , sample is on or very close to the decision boundary</a:t>
            </a:r>
          </a:p>
          <a:p>
            <a:pPr marL="285750" indent="-285750">
              <a:buFontTx/>
              <a:buChar char="-"/>
            </a:pPr>
            <a:r>
              <a:rPr lang="en-US" dirty="0"/>
              <a:t>negative values, samples assigned to the wrong cluster.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476D8-B499-2545-9349-F9816D53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7" y="506630"/>
            <a:ext cx="5041848" cy="60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0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5D0E-CBCA-2C4B-BB72-3A1475C1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887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Call Detail Record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0710-93E8-2D48-B6D2-CADC2187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CDR?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describe a specific instance of a telecommunication transaction</a:t>
            </a: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Uses of CDR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billing purposes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settling accounts with other carriers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people's communication and mobility habits</a:t>
            </a:r>
          </a:p>
          <a:p>
            <a:pPr marL="457200" lvl="1" indent="0">
              <a:buNone/>
            </a:pP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Restricted availability of Telecommunication data for research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CD296-19AF-6646-A906-16BB0116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495" y="2303165"/>
            <a:ext cx="7518400" cy="12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A774-2DC5-904A-8F89-05E7E858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00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K-Means Clustering [ K=6]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5F117-8DCA-3147-B023-C3A2ADDD0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5609"/>
            <a:ext cx="10515600" cy="5011354"/>
          </a:xfrm>
        </p:spPr>
        <p:txBody>
          <a:bodyPr>
            <a:normAutofit/>
          </a:bodyPr>
          <a:lstStyle/>
          <a:p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x_cols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: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numpy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array of all the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08C95-3DA3-8843-91B7-B52B610E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15" y="1767672"/>
            <a:ext cx="42799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AC28E-4B85-A249-B0CB-132A180F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65" y="2793442"/>
            <a:ext cx="4495800" cy="2723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CB51E-DFAF-2C4C-A469-B0D1AEDAD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747" y="2793442"/>
            <a:ext cx="2441191" cy="24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13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A774-2DC5-904A-8F89-05E7E858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000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 of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9C5FA-F21C-7640-A2A8-2F46A4CB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9" y="1165608"/>
            <a:ext cx="5074417" cy="5054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C2B25-803E-FB4A-800E-5389FCBB22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69" y="1165608"/>
            <a:ext cx="5681188" cy="50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61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EED7-FDDD-454E-BCB2-7D41A380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the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69889-A48A-EF47-BF43-1E075C19E2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0037" y="994401"/>
            <a:ext cx="5014127" cy="5416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A1C5CE-85BB-4441-9122-7478AEA964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045029"/>
            <a:ext cx="5257800" cy="53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EED7-FDDD-454E-BCB2-7D41A380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the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66DC9-07FD-7645-9157-A89391AAF4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045030"/>
            <a:ext cx="5130521" cy="524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D7C804-614C-A241-967C-BA84A8A1A1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8721" y="1045031"/>
            <a:ext cx="5506497" cy="52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38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EED7-FDDD-454E-BCB2-7D41A380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9904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Analysis of the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81C52-F267-9C4C-9D06-C709A96D9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096" y="1125415"/>
            <a:ext cx="5325626" cy="5164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2BA7FB-0B14-C649-A198-66E5C4A226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25415"/>
            <a:ext cx="5257800" cy="51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3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A459-5FD9-9849-A4C4-7774B55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5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045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4BEF-BA64-DE48-A498-E23B834EA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41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FCB38-7CD4-4145-B72D-C5F8CDCE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6"/>
            <a:ext cx="10515600" cy="47577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 Italia Big Data Challenge 2014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Telecommunications, weather, news, social networks and electricity data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City of Milan and the Province of Trentino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 Database License (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ODbL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Harvard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Dataverse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 Italia, 2015, "Telecommunications - SMS, Call, Internet - MI", </a:t>
            </a:r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https://doi.org/10.7910/DVN/EGZHFV</a:t>
            </a:r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Harvard </a:t>
            </a:r>
            <a:r>
              <a:rPr lang="en-US" sz="11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Dataverse</a:t>
            </a:r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V1</a:t>
            </a:r>
          </a:p>
          <a:p>
            <a:pPr marL="0" indent="0" algn="r">
              <a:buNone/>
            </a:pPr>
            <a:r>
              <a:rPr lang="en-US" sz="1000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endParaRPr lang="en-US" sz="1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4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C301-67F1-4D4B-857A-38AA109E2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6025"/>
          </a:xfrm>
        </p:spPr>
        <p:txBody>
          <a:bodyPr/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Telecommunication Dataset - Milan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CFC91-59D3-1843-B83A-7942039A2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150"/>
            <a:ext cx="10515600" cy="4595813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Industrial, commercial, and financial center of Italy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 Italia’s network usage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Own customers &amp; roaming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Telecommunication events recorded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received SMS, sent SMS, incoming Call, outgoing Call, Internet activity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November 1st, 2013 to January 1st, 2014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temporal aggregation of time slots of ten minutes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of records in the datasets 𝑆′𝑖(𝑡) follows the rule:</a:t>
            </a:r>
          </a:p>
          <a:p>
            <a:pPr marL="457200" lvl="1" indent="0" algn="ctr">
              <a:buNone/>
            </a:pP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𝑆′</a:t>
            </a:r>
            <a:r>
              <a:rPr lang="en-US" sz="1600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𝑖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(𝑡)=𝑆</a:t>
            </a:r>
            <a:r>
              <a:rPr lang="en-US" sz="1600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𝑖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(𝑡)𝑘</a:t>
            </a:r>
          </a:p>
          <a:p>
            <a:pPr marL="457200" lvl="1" indent="0">
              <a:buNone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k is a constant defined by Telecom Italia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62 tab delimited .txt files , one file for a day</a:t>
            </a: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Barlacchi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G., De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Nadai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M.,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Larcher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R. et al. A multi-source dataset of urban life in the city of Milan and the Province of Trentino. Sci Data 2, 150055 (2015).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doi.org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/10.1038/sdata.2015.55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68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2340-C251-F648-96D6-EDC54ACC0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73E6-FEF4-2740-83E2-573D89929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 from different sources with different geographical boundaries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Milan’s spatial distribution is aggregated in a grid with 10,000 square cells</a:t>
            </a:r>
            <a:r>
              <a:rPr lang="en-US" sz="2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Provides ease the comparisons of different geographical areas</a:t>
            </a:r>
            <a:r>
              <a:rPr lang="en-US" sz="26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Grid dataset </a:t>
            </a:r>
            <a:r>
              <a:rPr lang="en-US" sz="2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milano-grid.geojson </a:t>
            </a: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provides geographical reference of each square </a:t>
            </a:r>
          </a:p>
          <a:p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Reference system: WGS84 (EPSG:4326)</a:t>
            </a:r>
          </a:p>
          <a:p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Telecom Italia, 2015, "Milano Grid",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 https://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doi.org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/10.7910/DVN/QJWLFU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Harvard </a:t>
            </a:r>
            <a:r>
              <a:rPr lang="en-US" sz="1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Dataverse</a:t>
            </a:r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V1</a:t>
            </a:r>
          </a:p>
        </p:txBody>
      </p:sp>
    </p:spTree>
    <p:extLst>
      <p:ext uri="{BB962C8B-B14F-4D97-AF65-F5344CB8AC3E}">
        <p14:creationId xmlns:p14="http://schemas.microsoft.com/office/powerpoint/2010/main" val="142397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86840-2C65-C641-8F2F-32759109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2708"/>
          </a:xfrm>
        </p:spPr>
        <p:txBody>
          <a:bodyPr/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77B2D-C247-6340-B47B-40B7D7F1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834"/>
            <a:ext cx="10515600" cy="4549129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Reading data into Pandas DataFrame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F92AD-2E97-704E-A00C-B04C1283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321" y="2156148"/>
            <a:ext cx="66675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14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597A-767E-FA4C-9E26-040B1C22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224"/>
            <a:ext cx="10515600" cy="5714739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Handling Datetime 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Epoch/Unix timestamps -&gt; Datetime object -&gt; Milan's local time zone 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Resampling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Hourly Aggregation indexed by grid</a:t>
            </a: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Daily Aggregation indexed by grid</a:t>
            </a: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volumes over two months indexed by grid</a:t>
            </a:r>
          </a:p>
          <a:p>
            <a:pPr lvl="1">
              <a:buFontTx/>
              <a:buChar char="-"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7C5F3-6B93-D04D-A54C-0FAE0D425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80" y="3429001"/>
            <a:ext cx="5562600" cy="1072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FE8304-B0F8-BE4B-AF0B-D7B6FEAB4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80" y="1959429"/>
            <a:ext cx="5562600" cy="1045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85FB0-7FE8-7248-811F-31B7E4B33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480" y="4775351"/>
            <a:ext cx="5562600" cy="11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2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8D5B-7F87-484D-B1CD-621082F5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10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1033B-070F-5C44-A6E2-5240C7D26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141"/>
            <a:ext cx="10515600" cy="5335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Geographic visualization of grids using </a:t>
            </a:r>
            <a:r>
              <a:rPr lang="en-US" sz="26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geopandas</a:t>
            </a: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6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geojsonio</a:t>
            </a:r>
            <a:endParaRPr lang="en-US" sz="26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928EE-0BA2-2A42-804D-E3E7EBF6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313" y="1706091"/>
            <a:ext cx="5858188" cy="47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7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66AD3-71EB-8444-9144-143A99F41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61741"/>
            <a:ext cx="11089193" cy="6189784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 10 Grids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SMS = SMS In + SMS Out [Control channel ]</a:t>
            </a:r>
          </a:p>
          <a:p>
            <a:pPr lvl="1">
              <a:buFontTx/>
              <a:buChar char="-"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Call = Call In + Call Out [Voice Channel]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58929-DE33-0F46-A7ED-149D8D36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7010"/>
            <a:ext cx="5413292" cy="5280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9782DC-F163-8A45-847B-D4E0C1236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52" y="1457009"/>
            <a:ext cx="5327041" cy="528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1043</Words>
  <Application>Microsoft Macintosh PowerPoint</Application>
  <PresentationFormat>Widescreen</PresentationFormat>
  <Paragraphs>163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Bradley Hand</vt:lpstr>
      <vt:lpstr>Calibri</vt:lpstr>
      <vt:lpstr>Calibri Light</vt:lpstr>
      <vt:lpstr>Helvetica Neue</vt:lpstr>
      <vt:lpstr>Office Theme</vt:lpstr>
      <vt:lpstr>Modeling of Telecommunication CDRs in a Time Series dataset</vt:lpstr>
      <vt:lpstr>Call Detail Record</vt:lpstr>
      <vt:lpstr>Dataset</vt:lpstr>
      <vt:lpstr>Telecommunication Dataset - Milan</vt:lpstr>
      <vt:lpstr>Grids</vt:lpstr>
      <vt:lpstr>Data Wrangling</vt:lpstr>
      <vt:lpstr>PowerPoint Presentation</vt:lpstr>
      <vt:lpstr>Exploratory Data Analysis</vt:lpstr>
      <vt:lpstr>PowerPoint Presentation</vt:lpstr>
      <vt:lpstr>Activity pattern in different regions  4459 - Bocconi, one of the most famous Universities in Milan  4456 - Navigli, one of the most famous nightlife places in Milan  5060 - Duomo, the city center of Milan  5646 - Fiera, residential neighborhood of Milan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</vt:lpstr>
      <vt:lpstr>Modeling: K-Means Clustering</vt:lpstr>
      <vt:lpstr>Optimal K value</vt:lpstr>
      <vt:lpstr>PowerPoint Presentation</vt:lpstr>
      <vt:lpstr>K-Means Clustering [ K=6]</vt:lpstr>
      <vt:lpstr>Visualization of Clusters</vt:lpstr>
      <vt:lpstr>Analysis of the Clusters</vt:lpstr>
      <vt:lpstr>Analysis of the Clusters</vt:lpstr>
      <vt:lpstr>Analysis of the Clusters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of Telecommunication CDRs in a Time Series dataset</dc:title>
  <dc:creator>Aruna Subbiah</dc:creator>
  <cp:lastModifiedBy>Aruna Subbiah</cp:lastModifiedBy>
  <cp:revision>35</cp:revision>
  <dcterms:created xsi:type="dcterms:W3CDTF">2020-01-27T02:44:16Z</dcterms:created>
  <dcterms:modified xsi:type="dcterms:W3CDTF">2020-01-27T21:55:59Z</dcterms:modified>
</cp:coreProperties>
</file>